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62" r:id="rId4"/>
    <p:sldId id="263" r:id="rId5"/>
    <p:sldId id="264" r:id="rId6"/>
    <p:sldId id="265" r:id="rId7"/>
    <p:sldId id="258" r:id="rId8"/>
    <p:sldId id="259" r:id="rId9"/>
    <p:sldId id="260" r:id="rId10"/>
    <p:sldId id="267" r:id="rId11"/>
    <p:sldId id="266" r:id="rId12"/>
    <p:sldId id="268" r:id="rId13"/>
    <p:sldId id="269" r:id="rId14"/>
    <p:sldId id="270" r:id="rId15"/>
    <p:sldId id="271" r:id="rId16"/>
    <p:sldId id="272" r:id="rId17"/>
    <p:sldId id="273" r:id="rId18"/>
    <p:sldId id="274" r:id="rId19"/>
    <p:sldId id="275" r:id="rId20"/>
    <p:sldId id="26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73835" autoAdjust="0"/>
  </p:normalViewPr>
  <p:slideViewPr>
    <p:cSldViewPr>
      <p:cViewPr varScale="1">
        <p:scale>
          <a:sx n="80" d="100"/>
          <a:sy n="80" d="100"/>
        </p:scale>
        <p:origin x="-87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ADBD2F-4B43-4D17-B335-1C71883D173E}" type="datetimeFigureOut">
              <a:rPr lang="en-US" smtClean="0"/>
              <a:pPr/>
              <a:t>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537AD0-CFF7-46D1-8643-D99C279F5F06}" type="slidenum">
              <a:rPr lang="en-US" smtClean="0"/>
              <a:pPr/>
              <a:t>‹#›</a:t>
            </a:fld>
            <a:endParaRPr lang="en-US"/>
          </a:p>
        </p:txBody>
      </p:sp>
    </p:spTree>
    <p:extLst>
      <p:ext uri="{BB962C8B-B14F-4D97-AF65-F5344CB8AC3E}">
        <p14:creationId xmlns:p14="http://schemas.microsoft.com/office/powerpoint/2010/main" val="1160919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537AD0-CFF7-46D1-8643-D99C279F5F06}" type="slidenum">
              <a:rPr lang="en-US" smtClean="0"/>
              <a:pPr/>
              <a:t>7</a:t>
            </a:fld>
            <a:endParaRPr lang="en-US"/>
          </a:p>
        </p:txBody>
      </p:sp>
    </p:spTree>
    <p:extLst>
      <p:ext uri="{BB962C8B-B14F-4D97-AF65-F5344CB8AC3E}">
        <p14:creationId xmlns:p14="http://schemas.microsoft.com/office/powerpoint/2010/main" val="4030823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Rules governing the communication b/w</a:t>
            </a:r>
            <a:r>
              <a:rPr lang="en-US" baseline="0" dirty="0" smtClean="0"/>
              <a:t> client and server</a:t>
            </a:r>
            <a:endParaRPr lang="en-US" dirty="0"/>
          </a:p>
        </p:txBody>
      </p:sp>
      <p:sp>
        <p:nvSpPr>
          <p:cNvPr id="4" name="Slide Number Placeholder 3"/>
          <p:cNvSpPr>
            <a:spLocks noGrp="1"/>
          </p:cNvSpPr>
          <p:nvPr>
            <p:ph type="sldNum" sz="quarter" idx="10"/>
          </p:nvPr>
        </p:nvSpPr>
        <p:spPr/>
        <p:txBody>
          <a:bodyPr/>
          <a:lstStyle/>
          <a:p>
            <a:fld id="{F9537AD0-CFF7-46D1-8643-D99C279F5F06}"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e.g. a</a:t>
            </a:r>
            <a:r>
              <a:rPr lang="en-US" baseline="0" dirty="0" smtClean="0"/>
              <a:t> company logo would not change for some time</a:t>
            </a:r>
            <a:endParaRPr lang="en-US" dirty="0"/>
          </a:p>
        </p:txBody>
      </p:sp>
      <p:sp>
        <p:nvSpPr>
          <p:cNvPr id="4" name="Slide Number Placeholder 3"/>
          <p:cNvSpPr>
            <a:spLocks noGrp="1"/>
          </p:cNvSpPr>
          <p:nvPr>
            <p:ph type="sldNum" sz="quarter" idx="10"/>
          </p:nvPr>
        </p:nvSpPr>
        <p:spPr/>
        <p:txBody>
          <a:bodyPr/>
          <a:lstStyle/>
          <a:p>
            <a:fld id="{F9537AD0-CFF7-46D1-8643-D99C279F5F06}" type="slidenum">
              <a:rPr lang="en-US" smtClean="0"/>
              <a:pPr/>
              <a:t>13</a:t>
            </a:fld>
            <a:endParaRPr lang="en-US"/>
          </a:p>
        </p:txBody>
      </p:sp>
    </p:spTree>
    <p:extLst>
      <p:ext uri="{BB962C8B-B14F-4D97-AF65-F5344CB8AC3E}">
        <p14:creationId xmlns:p14="http://schemas.microsoft.com/office/powerpoint/2010/main" val="2790293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Cascading style sheets</a:t>
            </a:r>
          </a:p>
          <a:p>
            <a:r>
              <a:rPr lang="en-US" dirty="0" err="1" smtClean="0"/>
              <a:t>Javascript:Client</a:t>
            </a:r>
            <a:r>
              <a:rPr lang="en-US" baseline="0" dirty="0" smtClean="0"/>
              <a:t> side coding</a:t>
            </a:r>
            <a:endParaRPr lang="en-US" dirty="0" smtClean="0"/>
          </a:p>
        </p:txBody>
      </p:sp>
      <p:sp>
        <p:nvSpPr>
          <p:cNvPr id="4" name="Slide Number Placeholder 3"/>
          <p:cNvSpPr>
            <a:spLocks noGrp="1"/>
          </p:cNvSpPr>
          <p:nvPr>
            <p:ph type="sldNum" sz="quarter" idx="10"/>
          </p:nvPr>
        </p:nvSpPr>
        <p:spPr/>
        <p:txBody>
          <a:bodyPr/>
          <a:lstStyle/>
          <a:p>
            <a:fld id="{F9537AD0-CFF7-46D1-8643-D99C279F5F06}" type="slidenum">
              <a:rPr lang="en-US" smtClean="0"/>
              <a:pPr/>
              <a:t>18</a:t>
            </a:fld>
            <a:endParaRPr lang="en-US"/>
          </a:p>
        </p:txBody>
      </p:sp>
    </p:spTree>
    <p:extLst>
      <p:ext uri="{BB962C8B-B14F-4D97-AF65-F5344CB8AC3E}">
        <p14:creationId xmlns:p14="http://schemas.microsoft.com/office/powerpoint/2010/main" val="10250554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cstate="print">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cstate="print"/>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cstate="print"/>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cstate="print"/>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0DA4F0F6-51C1-4569-91C7-FD3475B20250}" type="datetimeFigureOut">
              <a:rPr lang="en-US" smtClean="0"/>
              <a:pPr/>
              <a:t>1/4/2011</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ADD378BA-3DE6-4276-8578-A55BAC89B44A}" type="slidenum">
              <a:rPr lang="en-US" smtClean="0"/>
              <a:pPr/>
              <a:t>‹#›</a:t>
            </a:fld>
            <a:endParaRPr lang="en-US"/>
          </a:p>
        </p:txBody>
      </p:sp>
      <p:pic>
        <p:nvPicPr>
          <p:cNvPr id="9" name="Picture 8" descr="coverBand.png"/>
          <p:cNvPicPr>
            <a:picLocks noChangeAspect="1"/>
          </p:cNvPicPr>
          <p:nvPr/>
        </p:nvPicPr>
        <p:blipFill>
          <a:blip r:embed="rId5" cstate="print"/>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A4F0F6-51C1-4569-91C7-FD3475B20250}" type="datetimeFigureOut">
              <a:rPr lang="en-US" smtClean="0"/>
              <a:pPr/>
              <a:t>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A4F0F6-51C1-4569-91C7-FD3475B20250}" type="datetimeFigureOut">
              <a:rPr lang="en-US" smtClean="0"/>
              <a:pPr/>
              <a:t>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A4F0F6-51C1-4569-91C7-FD3475B20250}" type="datetimeFigureOut">
              <a:rPr lang="en-US" smtClean="0"/>
              <a:pPr/>
              <a:t>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A4F0F6-51C1-4569-91C7-FD3475B20250}" type="datetimeFigureOut">
              <a:rPr lang="en-US" smtClean="0"/>
              <a:pPr/>
              <a:t>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DA4F0F6-51C1-4569-91C7-FD3475B20250}" type="datetimeFigureOut">
              <a:rPr lang="en-US" smtClean="0"/>
              <a:pPr/>
              <a:t>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378BA-3DE6-4276-8578-A55BAC89B44A}"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DA4F0F6-51C1-4569-91C7-FD3475B20250}" type="datetimeFigureOut">
              <a:rPr lang="en-US" smtClean="0"/>
              <a:pPr/>
              <a:t>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D378BA-3DE6-4276-8578-A55BAC89B44A}"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A4F0F6-51C1-4569-91C7-FD3475B20250}" type="datetimeFigureOut">
              <a:rPr lang="en-US" smtClean="0"/>
              <a:pPr/>
              <a:t>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A4F0F6-51C1-4569-91C7-FD3475B20250}" type="datetimeFigureOut">
              <a:rPr lang="en-US" smtClean="0"/>
              <a:pPr/>
              <a:t>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A4F0F6-51C1-4569-91C7-FD3475B20250}" type="datetimeFigureOut">
              <a:rPr lang="en-US" smtClean="0"/>
              <a:pPr/>
              <a:t>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cstate="print"/>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A4F0F6-51C1-4569-91C7-FD3475B20250}" type="datetimeFigureOut">
              <a:rPr lang="en-US" smtClean="0"/>
              <a:pPr/>
              <a:t>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378BA-3DE6-4276-8578-A55BAC89B4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cstate="print">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0DA4F0F6-51C1-4569-91C7-FD3475B20250}" type="datetimeFigureOut">
              <a:rPr lang="en-US" smtClean="0"/>
              <a:pPr/>
              <a:t>1/4/2011</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ADD378BA-3DE6-4276-8578-A55BAC89B4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n.kioskea.net/contents/cs/cs3tier.php3" TargetMode="External"/><Relationship Id="rId2" Type="http://schemas.openxmlformats.org/officeDocument/2006/relationships/hyperlink" Target="http://awt-szabist.wikispaces.com/Course+Outline" TargetMode="External"/><Relationship Id="rId1" Type="http://schemas.openxmlformats.org/officeDocument/2006/relationships/slideLayout" Target="../slideLayouts/slideLayout2.xml"/><Relationship Id="rId4" Type="http://schemas.openxmlformats.org/officeDocument/2006/relationships/hyperlink" Target="http://www.utoronto.ca/web/HTMLdocs/NewHTML/xhtml.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Advanced Web Technologies</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Faraz</a:t>
            </a:r>
            <a:r>
              <a:rPr lang="en-US" dirty="0" smtClean="0"/>
              <a:t> Ahmed</a:t>
            </a:r>
            <a:endParaRPr lang="en-US" dirty="0"/>
          </a:p>
        </p:txBody>
      </p:sp>
    </p:spTree>
    <p:extLst>
      <p:ext uri="{BB962C8B-B14F-4D97-AF65-F5344CB8AC3E}">
        <p14:creationId xmlns:p14="http://schemas.microsoft.com/office/powerpoint/2010/main" val="190126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a:t>
            </a:r>
            <a:endParaRPr lang="en-US" dirty="0"/>
          </a:p>
        </p:txBody>
      </p:sp>
      <p:sp>
        <p:nvSpPr>
          <p:cNvPr id="3" name="Content Placeholder 2"/>
          <p:cNvSpPr>
            <a:spLocks noGrp="1"/>
          </p:cNvSpPr>
          <p:nvPr>
            <p:ph idx="1"/>
          </p:nvPr>
        </p:nvSpPr>
        <p:spPr/>
        <p:txBody>
          <a:bodyPr/>
          <a:lstStyle/>
          <a:p>
            <a:pPr marL="0" indent="0">
              <a:buNone/>
            </a:pPr>
            <a:endParaRPr lang="en-US" sz="1400" dirty="0" smtClean="0"/>
          </a:p>
          <a:p>
            <a:pPr marL="0" indent="0">
              <a:buNone/>
            </a:pPr>
            <a:endParaRPr lang="en-US" sz="1400" dirty="0"/>
          </a:p>
          <a:p>
            <a:pPr marL="0" indent="0">
              <a:buNone/>
            </a:pPr>
            <a:endParaRPr lang="en-US" sz="1400" dirty="0" smtClean="0"/>
          </a:p>
          <a:p>
            <a:pPr marL="0" indent="0">
              <a:buNone/>
            </a:pPr>
            <a:r>
              <a:rPr lang="en-US" sz="1400" dirty="0" smtClean="0"/>
              <a:t>				Application </a:t>
            </a:r>
            <a:r>
              <a:rPr lang="en-US" sz="1400" dirty="0"/>
              <a:t>level protocol for </a:t>
            </a:r>
            <a:endParaRPr lang="en-US" sz="1400" dirty="0" smtClean="0"/>
          </a:p>
          <a:p>
            <a:pPr marL="0" indent="0">
              <a:buNone/>
            </a:pPr>
            <a:r>
              <a:rPr lang="en-US" dirty="0" smtClean="0">
                <a:solidFill>
                  <a:srgbClr val="FF0000"/>
                </a:solidFill>
              </a:rPr>
              <a:t>		distributed</a:t>
            </a:r>
            <a:r>
              <a:rPr lang="en-US" dirty="0"/>
              <a:t>, </a:t>
            </a:r>
            <a:endParaRPr lang="en-US" dirty="0" smtClean="0"/>
          </a:p>
          <a:p>
            <a:pPr marL="0" indent="0">
              <a:buNone/>
            </a:pPr>
            <a:r>
              <a:rPr lang="en-US" dirty="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			collaborative</a:t>
            </a:r>
            <a:r>
              <a:rPr lang="en-US" dirty="0"/>
              <a:t>, </a:t>
            </a:r>
            <a:endParaRPr lang="en-US" dirty="0" smtClean="0"/>
          </a:p>
          <a:p>
            <a:pPr marL="0" indent="0">
              <a:buNone/>
            </a:pPr>
            <a:r>
              <a:rPr lang="en-US" u="sng" dirty="0" smtClean="0">
                <a:solidFill>
                  <a:schemeClr val="accent4">
                    <a:lumMod val="75000"/>
                  </a:schemeClr>
                </a:solidFill>
              </a:rPr>
              <a:t>hypermedia</a:t>
            </a:r>
            <a:r>
              <a:rPr lang="en-US" dirty="0" smtClean="0"/>
              <a:t> </a:t>
            </a:r>
            <a:r>
              <a:rPr lang="en-US" dirty="0"/>
              <a:t>information systems.</a:t>
            </a:r>
          </a:p>
          <a:p>
            <a:endParaRPr lang="en-US" dirty="0"/>
          </a:p>
        </p:txBody>
      </p:sp>
    </p:spTree>
    <p:extLst>
      <p:ext uri="{BB962C8B-B14F-4D97-AF65-F5344CB8AC3E}">
        <p14:creationId xmlns:p14="http://schemas.microsoft.com/office/powerpoint/2010/main" val="13043534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a:t>
            </a:r>
            <a:endParaRPr lang="en-US" dirty="0"/>
          </a:p>
        </p:txBody>
      </p:sp>
      <p:sp>
        <p:nvSpPr>
          <p:cNvPr id="3" name="Content Placeholder 2"/>
          <p:cNvSpPr>
            <a:spLocks noGrp="1"/>
          </p:cNvSpPr>
          <p:nvPr>
            <p:ph idx="1"/>
          </p:nvPr>
        </p:nvSpPr>
        <p:spPr/>
        <p:txBody>
          <a:bodyPr/>
          <a:lstStyle/>
          <a:p>
            <a:endParaRPr lang="en-US" dirty="0" smtClean="0"/>
          </a:p>
          <a:p>
            <a:r>
              <a:rPr lang="en-US" dirty="0" smtClean="0"/>
              <a:t>Abbreviation for ?</a:t>
            </a:r>
          </a:p>
          <a:p>
            <a:endParaRPr lang="en-US" dirty="0" smtClean="0"/>
          </a:p>
          <a:p>
            <a:r>
              <a:rPr lang="en-US" dirty="0" smtClean="0"/>
              <a:t>A web crawler –</a:t>
            </a:r>
            <a:r>
              <a:rPr lang="en-US" i="1" dirty="0" smtClean="0"/>
              <a:t>user agent</a:t>
            </a:r>
          </a:p>
          <a:p>
            <a:endParaRPr lang="en-US" i="1" dirty="0" smtClean="0"/>
          </a:p>
          <a:p>
            <a:r>
              <a:rPr lang="en-US" dirty="0" smtClean="0"/>
              <a:t>Stateless protocol</a:t>
            </a:r>
            <a:endParaRPr lang="en-US" dirty="0"/>
          </a:p>
        </p:txBody>
      </p:sp>
    </p:spTree>
    <p:extLst>
      <p:ext uri="{BB962C8B-B14F-4D97-AF65-F5344CB8AC3E}">
        <p14:creationId xmlns:p14="http://schemas.microsoft.com/office/powerpoint/2010/main" val="2565359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Maintaining State</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Sessions</a:t>
            </a:r>
          </a:p>
          <a:p>
            <a:endParaRPr lang="en-US" dirty="0" smtClean="0"/>
          </a:p>
          <a:p>
            <a:r>
              <a:rPr lang="en-US" dirty="0" smtClean="0"/>
              <a:t>Cookies</a:t>
            </a:r>
          </a:p>
          <a:p>
            <a:endParaRPr lang="en-US" dirty="0"/>
          </a:p>
          <a:p>
            <a:r>
              <a:rPr lang="en-US" dirty="0" smtClean="0"/>
              <a:t>Passing data at each request-response cycle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a:t>
            </a:r>
            <a:endParaRPr lang="en-US" dirty="0"/>
          </a:p>
        </p:txBody>
      </p:sp>
      <p:sp>
        <p:nvSpPr>
          <p:cNvPr id="3" name="Content Placeholder 2"/>
          <p:cNvSpPr>
            <a:spLocks noGrp="1"/>
          </p:cNvSpPr>
          <p:nvPr>
            <p:ph idx="1"/>
          </p:nvPr>
        </p:nvSpPr>
        <p:spPr/>
        <p:txBody>
          <a:bodyPr/>
          <a:lstStyle/>
          <a:p>
            <a:endParaRPr lang="en-US" dirty="0" smtClean="0"/>
          </a:p>
          <a:p>
            <a:r>
              <a:rPr lang="en-US" dirty="0" smtClean="0"/>
              <a:t>What is caching?</a:t>
            </a:r>
          </a:p>
          <a:p>
            <a:endParaRPr lang="en-US" dirty="0"/>
          </a:p>
          <a:p>
            <a:r>
              <a:rPr lang="en-US" dirty="0" smtClean="0"/>
              <a:t>What are the benefits?</a:t>
            </a:r>
          </a:p>
          <a:p>
            <a:endParaRPr lang="en-US" dirty="0"/>
          </a:p>
          <a:p>
            <a:endParaRPr lang="en-US" dirty="0"/>
          </a:p>
        </p:txBody>
      </p:sp>
    </p:spTree>
    <p:extLst>
      <p:ext uri="{BB962C8B-B14F-4D97-AF65-F5344CB8AC3E}">
        <p14:creationId xmlns:p14="http://schemas.microsoft.com/office/powerpoint/2010/main" val="4205164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(cont.)</a:t>
            </a:r>
            <a:endParaRPr lang="en-US" dirty="0"/>
          </a:p>
        </p:txBody>
      </p:sp>
      <p:sp>
        <p:nvSpPr>
          <p:cNvPr id="3" name="Content Placeholder 2"/>
          <p:cNvSpPr>
            <a:spLocks noGrp="1"/>
          </p:cNvSpPr>
          <p:nvPr>
            <p:ph idx="1"/>
          </p:nvPr>
        </p:nvSpPr>
        <p:spPr/>
        <p:txBody>
          <a:bodyPr/>
          <a:lstStyle/>
          <a:p>
            <a:r>
              <a:rPr lang="en-US" dirty="0" smtClean="0"/>
              <a:t>Preventing Cache </a:t>
            </a:r>
          </a:p>
          <a:p>
            <a:pPr lvl="2"/>
            <a:r>
              <a:rPr lang="en-US" dirty="0" smtClean="0"/>
              <a:t>Cache-control to no-cache</a:t>
            </a:r>
          </a:p>
          <a:p>
            <a:pPr lvl="2"/>
            <a:endParaRPr lang="en-US" dirty="0"/>
          </a:p>
          <a:p>
            <a:r>
              <a:rPr lang="en-US" dirty="0" smtClean="0">
                <a:solidFill>
                  <a:schemeClr val="bg1">
                    <a:lumMod val="75000"/>
                  </a:schemeClr>
                </a:solidFill>
              </a:rPr>
              <a:t>Allowing Cache</a:t>
            </a:r>
          </a:p>
          <a:p>
            <a:pPr lvl="2"/>
            <a:r>
              <a:rPr lang="en-US" dirty="0" smtClean="0">
                <a:solidFill>
                  <a:schemeClr val="bg1">
                    <a:lumMod val="75000"/>
                  </a:schemeClr>
                </a:solidFill>
              </a:rPr>
              <a:t> No cache-control header </a:t>
            </a:r>
          </a:p>
          <a:p>
            <a:pPr lvl="2"/>
            <a:r>
              <a:rPr lang="en-US" dirty="0" smtClean="0">
                <a:solidFill>
                  <a:schemeClr val="bg1">
                    <a:lumMod val="75000"/>
                  </a:schemeClr>
                </a:solidFill>
              </a:rPr>
              <a:t>Private: only the client can cache it.</a:t>
            </a:r>
          </a:p>
          <a:p>
            <a:pPr lvl="2"/>
            <a:r>
              <a:rPr lang="en-US" dirty="0" smtClean="0">
                <a:solidFill>
                  <a:schemeClr val="bg1">
                    <a:lumMod val="75000"/>
                  </a:schemeClr>
                </a:solidFill>
              </a:rPr>
              <a:t>Public: every intermediate node or the client can cache it.</a:t>
            </a:r>
            <a:endParaRPr lang="en-US" dirty="0">
              <a:solidFill>
                <a:schemeClr val="bg1">
                  <a:lumMod val="75000"/>
                </a:schemeClr>
              </a:solidFill>
            </a:endParaRPr>
          </a:p>
        </p:txBody>
      </p:sp>
    </p:spTree>
    <p:extLst>
      <p:ext uri="{BB962C8B-B14F-4D97-AF65-F5344CB8AC3E}">
        <p14:creationId xmlns:p14="http://schemas.microsoft.com/office/powerpoint/2010/main" val="19960173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Caching (cont.)</a:t>
            </a:r>
          </a:p>
        </p:txBody>
      </p:sp>
      <p:sp>
        <p:nvSpPr>
          <p:cNvPr id="3" name="Content Placeholder 2"/>
          <p:cNvSpPr>
            <a:spLocks noGrp="1"/>
          </p:cNvSpPr>
          <p:nvPr>
            <p:ph idx="1"/>
          </p:nvPr>
        </p:nvSpPr>
        <p:spPr/>
        <p:txBody>
          <a:bodyPr/>
          <a:lstStyle/>
          <a:p>
            <a:r>
              <a:rPr lang="en-US" dirty="0">
                <a:solidFill>
                  <a:schemeClr val="bg1">
                    <a:lumMod val="75000"/>
                  </a:schemeClr>
                </a:solidFill>
              </a:rPr>
              <a:t>Preventing Cache </a:t>
            </a:r>
          </a:p>
          <a:p>
            <a:pPr lvl="2"/>
            <a:r>
              <a:rPr lang="en-US" dirty="0">
                <a:solidFill>
                  <a:schemeClr val="bg1">
                    <a:lumMod val="75000"/>
                  </a:schemeClr>
                </a:solidFill>
              </a:rPr>
              <a:t>Cache-control to no-cache</a:t>
            </a:r>
          </a:p>
          <a:p>
            <a:endParaRPr lang="en-US" dirty="0" smtClean="0"/>
          </a:p>
          <a:p>
            <a:r>
              <a:rPr lang="en-US" dirty="0" smtClean="0"/>
              <a:t>Allowing </a:t>
            </a:r>
            <a:r>
              <a:rPr lang="en-US" dirty="0"/>
              <a:t>Cache</a:t>
            </a:r>
          </a:p>
          <a:p>
            <a:pPr lvl="2"/>
            <a:r>
              <a:rPr lang="en-US" dirty="0"/>
              <a:t> No cache-control header </a:t>
            </a:r>
          </a:p>
          <a:p>
            <a:pPr lvl="2"/>
            <a:r>
              <a:rPr lang="en-US" dirty="0"/>
              <a:t>Private: only the client can cache it.</a:t>
            </a:r>
          </a:p>
          <a:p>
            <a:pPr lvl="2"/>
            <a:r>
              <a:rPr lang="en-US" dirty="0"/>
              <a:t>Public: every intermediate node or the client can cache it.</a:t>
            </a:r>
          </a:p>
          <a:p>
            <a:endParaRPr lang="en-US" dirty="0"/>
          </a:p>
        </p:txBody>
      </p:sp>
    </p:spTree>
    <p:extLst>
      <p:ext uri="{BB962C8B-B14F-4D97-AF65-F5344CB8AC3E}">
        <p14:creationId xmlns:p14="http://schemas.microsoft.com/office/powerpoint/2010/main" val="2771045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041440" cy="1442674"/>
          </a:xfrm>
        </p:spPr>
        <p:txBody>
          <a:bodyPr/>
          <a:lstStyle/>
          <a:p>
            <a:r>
              <a:rPr lang="en-US" sz="11500" dirty="0" smtClean="0"/>
              <a:t>AJAX</a:t>
            </a:r>
            <a:endParaRPr lang="en-US" sz="11500" dirty="0"/>
          </a:p>
        </p:txBody>
      </p:sp>
      <p:cxnSp>
        <p:nvCxnSpPr>
          <p:cNvPr id="5" name="Straight Connector 4"/>
          <p:cNvCxnSpPr/>
          <p:nvPr/>
        </p:nvCxnSpPr>
        <p:spPr>
          <a:xfrm flipV="1">
            <a:off x="2286000" y="1828800"/>
            <a:ext cx="4953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3886200"/>
            <a:ext cx="5867400" cy="1828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1828800" y="1295400"/>
            <a:ext cx="2057400" cy="381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715000" y="1371600"/>
            <a:ext cx="1752600" cy="4876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4685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a:t>
            </a:r>
            <a:endParaRPr lang="en-US" dirty="0"/>
          </a:p>
        </p:txBody>
      </p:sp>
      <p:sp>
        <p:nvSpPr>
          <p:cNvPr id="3" name="Content Placeholder 2"/>
          <p:cNvSpPr>
            <a:spLocks noGrp="1"/>
          </p:cNvSpPr>
          <p:nvPr>
            <p:ph idx="1"/>
          </p:nvPr>
        </p:nvSpPr>
        <p:spPr/>
        <p:txBody>
          <a:bodyPr/>
          <a:lstStyle/>
          <a:p>
            <a:endParaRPr lang="en-US" dirty="0" smtClean="0"/>
          </a:p>
          <a:p>
            <a:r>
              <a:rPr lang="en-US" dirty="0" smtClean="0"/>
              <a:t>Hyper text markup language</a:t>
            </a:r>
          </a:p>
          <a:p>
            <a:endParaRPr lang="en-US" dirty="0"/>
          </a:p>
          <a:p>
            <a:r>
              <a:rPr lang="en-US" dirty="0" smtClean="0"/>
              <a:t>What are markup languages</a:t>
            </a:r>
          </a:p>
          <a:p>
            <a:endParaRPr lang="en-US" dirty="0"/>
          </a:p>
          <a:p>
            <a:r>
              <a:rPr lang="en-US" dirty="0" smtClean="0"/>
              <a:t>Together with HTTP, form </a:t>
            </a:r>
            <a:r>
              <a:rPr lang="en-US" smtClean="0"/>
              <a:t>the hypermedia</a:t>
            </a:r>
            <a:endParaRPr lang="en-US" dirty="0"/>
          </a:p>
        </p:txBody>
      </p:sp>
    </p:spTree>
    <p:extLst>
      <p:ext uri="{BB962C8B-B14F-4D97-AF65-F5344CB8AC3E}">
        <p14:creationId xmlns:p14="http://schemas.microsoft.com/office/powerpoint/2010/main" val="20770133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Dynamic</a:t>
            </a:r>
            <a:r>
              <a:rPr lang="en-US" dirty="0" smtClean="0"/>
              <a:t> HTML</a:t>
            </a:r>
            <a:endParaRPr lang="en-US" dirty="0"/>
          </a:p>
        </p:txBody>
      </p:sp>
      <p:sp>
        <p:nvSpPr>
          <p:cNvPr id="3" name="Content Placeholder 2"/>
          <p:cNvSpPr>
            <a:spLocks noGrp="1"/>
          </p:cNvSpPr>
          <p:nvPr>
            <p:ph idx="1"/>
          </p:nvPr>
        </p:nvSpPr>
        <p:spPr/>
        <p:txBody>
          <a:bodyPr/>
          <a:lstStyle/>
          <a:p>
            <a:r>
              <a:rPr lang="en-US" dirty="0" smtClean="0"/>
              <a:t>Difference</a:t>
            </a:r>
          </a:p>
          <a:p>
            <a:endParaRPr lang="en-US" dirty="0"/>
          </a:p>
          <a:p>
            <a:endParaRPr lang="en-US" dirty="0" smtClean="0"/>
          </a:p>
          <a:p>
            <a:r>
              <a:rPr lang="en-US" dirty="0" smtClean="0"/>
              <a:t>What is CSS ?</a:t>
            </a:r>
          </a:p>
          <a:p>
            <a:endParaRPr lang="en-US" dirty="0"/>
          </a:p>
          <a:p>
            <a:endParaRPr lang="en-US" dirty="0" smtClean="0"/>
          </a:p>
          <a:p>
            <a:r>
              <a:rPr lang="en-US" dirty="0" smtClean="0"/>
              <a:t>What is </a:t>
            </a:r>
            <a:r>
              <a:rPr lang="en-US" dirty="0" err="1" smtClean="0"/>
              <a:t>javaScript</a:t>
            </a:r>
            <a:r>
              <a:rPr lang="en-US" dirty="0" smtClean="0"/>
              <a:t>?</a:t>
            </a:r>
          </a:p>
          <a:p>
            <a:pPr lvl="3"/>
            <a:r>
              <a:rPr lang="en-US" dirty="0" smtClean="0"/>
              <a:t>Java </a:t>
            </a:r>
            <a:r>
              <a:rPr lang="en-US" dirty="0"/>
              <a:t>applet, and ActiveX controls</a:t>
            </a:r>
          </a:p>
        </p:txBody>
      </p:sp>
    </p:spTree>
    <p:extLst>
      <p:ext uri="{BB962C8B-B14F-4D97-AF65-F5344CB8AC3E}">
        <p14:creationId xmlns:p14="http://schemas.microsoft.com/office/powerpoint/2010/main" val="3250796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XHTML</a:t>
            </a:r>
            <a:endParaRPr lang="en-US" dirty="0"/>
          </a:p>
        </p:txBody>
      </p:sp>
      <p:sp>
        <p:nvSpPr>
          <p:cNvPr id="3" name="Content Placeholder 2"/>
          <p:cNvSpPr>
            <a:spLocks noGrp="1"/>
          </p:cNvSpPr>
          <p:nvPr>
            <p:ph idx="1"/>
          </p:nvPr>
        </p:nvSpPr>
        <p:spPr/>
        <p:txBody>
          <a:bodyPr/>
          <a:lstStyle/>
          <a:p>
            <a:r>
              <a:rPr lang="en-US" dirty="0" smtClean="0"/>
              <a:t>Browser Compatibility</a:t>
            </a:r>
          </a:p>
          <a:p>
            <a:endParaRPr lang="en-US" dirty="0"/>
          </a:p>
          <a:p>
            <a:r>
              <a:rPr lang="en-US" dirty="0" smtClean="0"/>
              <a:t>Extensible</a:t>
            </a:r>
          </a:p>
          <a:p>
            <a:endParaRPr lang="en-US" dirty="0"/>
          </a:p>
          <a:p>
            <a:r>
              <a:rPr lang="en-US" dirty="0" smtClean="0"/>
              <a:t>Trivial differences here [3]</a:t>
            </a:r>
            <a:endParaRPr lang="en-US" dirty="0"/>
          </a:p>
        </p:txBody>
      </p:sp>
    </p:spTree>
    <p:extLst>
      <p:ext uri="{BB962C8B-B14F-4D97-AF65-F5344CB8AC3E}">
        <p14:creationId xmlns:p14="http://schemas.microsoft.com/office/powerpoint/2010/main" val="339700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Course Outline</a:t>
            </a:r>
          </a:p>
          <a:p>
            <a:r>
              <a:rPr lang="en-US" dirty="0" smtClean="0"/>
              <a:t>Architectures</a:t>
            </a:r>
          </a:p>
          <a:p>
            <a:r>
              <a:rPr lang="en-US" smtClean="0"/>
              <a:t>HTTP</a:t>
            </a:r>
            <a:endParaRPr lang="en-US" dirty="0" smtClean="0"/>
          </a:p>
          <a:p>
            <a:endParaRPr lang="en-US" dirty="0"/>
          </a:p>
        </p:txBody>
      </p:sp>
    </p:spTree>
    <p:extLst>
      <p:ext uri="{BB962C8B-B14F-4D97-AF65-F5344CB8AC3E}">
        <p14:creationId xmlns:p14="http://schemas.microsoft.com/office/powerpoint/2010/main" val="41164750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pPr>
              <a:buAutoNum type="arabicParenR"/>
            </a:pPr>
            <a:r>
              <a:rPr lang="en-US" sz="1200" dirty="0"/>
              <a:t>“Course Outline- Advanced Web Technologies”, </a:t>
            </a:r>
            <a:r>
              <a:rPr lang="en-US" sz="1200" dirty="0">
                <a:hlinkClick r:id="rId2"/>
              </a:rPr>
              <a:t>http://awt-szabist.wikispaces.com/Course+Outline</a:t>
            </a:r>
            <a:r>
              <a:rPr lang="en-US" sz="1200" dirty="0" smtClean="0"/>
              <a:t>,  </a:t>
            </a:r>
            <a:r>
              <a:rPr lang="en-US" sz="1200" dirty="0"/>
              <a:t>visited </a:t>
            </a:r>
            <a:r>
              <a:rPr lang="en-US" sz="1200" dirty="0" smtClean="0"/>
              <a:t> on </a:t>
            </a:r>
            <a:r>
              <a:rPr lang="en-US" sz="1200" dirty="0"/>
              <a:t>3rd Jan 2011“Networking </a:t>
            </a:r>
            <a:endParaRPr lang="en-US" sz="1200" dirty="0" smtClean="0"/>
          </a:p>
          <a:p>
            <a:pPr>
              <a:buAutoNum type="arabicParenR"/>
            </a:pPr>
            <a:r>
              <a:rPr lang="en-US" sz="1200" dirty="0" smtClean="0"/>
              <a:t>“3-Tier </a:t>
            </a:r>
            <a:r>
              <a:rPr lang="en-US" sz="1200" dirty="0"/>
              <a:t>Client/Server Architecture”, </a:t>
            </a:r>
            <a:r>
              <a:rPr lang="en-US" sz="1200" dirty="0">
                <a:hlinkClick r:id="rId3"/>
              </a:rPr>
              <a:t>http://en.kioskea.net/contents/cs/cs3tier.php3</a:t>
            </a:r>
            <a:r>
              <a:rPr lang="en-US" sz="1200" dirty="0" smtClean="0"/>
              <a:t>,  </a:t>
            </a:r>
            <a:r>
              <a:rPr lang="en-US" sz="1200" dirty="0"/>
              <a:t>visited on 3rd Jan </a:t>
            </a:r>
            <a:r>
              <a:rPr lang="en-US" sz="1200" dirty="0" smtClean="0"/>
              <a:t>2011</a:t>
            </a:r>
          </a:p>
          <a:p>
            <a:pPr>
              <a:buAutoNum type="arabicParenR"/>
            </a:pPr>
            <a:r>
              <a:rPr lang="en-US" sz="1200" dirty="0"/>
              <a:t>“What is XHTML”, </a:t>
            </a:r>
            <a:r>
              <a:rPr lang="en-US" sz="1200" dirty="0" smtClean="0">
                <a:hlinkClick r:id="rId4"/>
              </a:rPr>
              <a:t>http</a:t>
            </a:r>
            <a:r>
              <a:rPr lang="en-US" sz="1200" dirty="0">
                <a:hlinkClick r:id="rId4"/>
              </a:rPr>
              <a:t>://</a:t>
            </a:r>
            <a:r>
              <a:rPr lang="en-US" sz="1200" dirty="0" smtClean="0">
                <a:hlinkClick r:id="rId4"/>
              </a:rPr>
              <a:t>www.utoronto.ca/web/HTMLdocs/NewHTML/xhtml.html</a:t>
            </a:r>
            <a:r>
              <a:rPr lang="en-US" sz="1200" dirty="0" smtClean="0"/>
              <a:t>, visited on 3</a:t>
            </a:r>
            <a:r>
              <a:rPr lang="en-US" sz="1200" baseline="30000" dirty="0" smtClean="0"/>
              <a:t>rd </a:t>
            </a:r>
            <a:r>
              <a:rPr lang="en-US" sz="1200" dirty="0" smtClean="0"/>
              <a:t> </a:t>
            </a:r>
            <a:r>
              <a:rPr lang="en-US" sz="1200" dirty="0"/>
              <a:t>J</a:t>
            </a:r>
            <a:r>
              <a:rPr lang="en-US" sz="1200" dirty="0" smtClean="0"/>
              <a:t>an 2011</a:t>
            </a:r>
            <a:endParaRPr lang="en-US" sz="1200" dirty="0"/>
          </a:p>
          <a:p>
            <a:pPr>
              <a:buAutoNum type="arabicParenR"/>
            </a:pPr>
            <a:endParaRPr lang="en-US" sz="1200" dirty="0"/>
          </a:p>
        </p:txBody>
      </p:sp>
    </p:spTree>
    <p:extLst>
      <p:ext uri="{BB962C8B-B14F-4D97-AF65-F5344CB8AC3E}">
        <p14:creationId xmlns:p14="http://schemas.microsoft.com/office/powerpoint/2010/main" val="2787766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definition[1]</a:t>
            </a:r>
            <a:endParaRPr lang="en-US" dirty="0"/>
          </a:p>
        </p:txBody>
      </p:sp>
      <p:sp>
        <p:nvSpPr>
          <p:cNvPr id="3" name="Content Placeholder 2"/>
          <p:cNvSpPr>
            <a:spLocks noGrp="1"/>
          </p:cNvSpPr>
          <p:nvPr>
            <p:ph idx="1"/>
          </p:nvPr>
        </p:nvSpPr>
        <p:spPr/>
        <p:txBody>
          <a:bodyPr/>
          <a:lstStyle/>
          <a:p>
            <a:endParaRPr lang="en-US" dirty="0"/>
          </a:p>
          <a:p>
            <a:endParaRPr lang="en-US" dirty="0" smtClean="0"/>
          </a:p>
          <a:p>
            <a:r>
              <a:rPr lang="en-US" dirty="0" smtClean="0"/>
              <a:t>This course would deal with the advanced techniques for constructing better, efficient and robust web apps. It would briefly touch upon the major concepts ranging from simple HTTP to advanced semantic web.</a:t>
            </a:r>
            <a:endParaRPr lang="en-US" dirty="0"/>
          </a:p>
        </p:txBody>
      </p:sp>
    </p:spTree>
    <p:extLst>
      <p:ext uri="{BB962C8B-B14F-4D97-AF65-F5344CB8AC3E}">
        <p14:creationId xmlns:p14="http://schemas.microsoft.com/office/powerpoint/2010/main" val="11003665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a:t>
            </a:r>
            <a:endParaRPr lang="en-US" dirty="0"/>
          </a:p>
        </p:txBody>
      </p:sp>
      <p:sp>
        <p:nvSpPr>
          <p:cNvPr id="3" name="Content Placeholder 2"/>
          <p:cNvSpPr>
            <a:spLocks noGrp="1"/>
          </p:cNvSpPr>
          <p:nvPr>
            <p:ph idx="1"/>
          </p:nvPr>
        </p:nvSpPr>
        <p:spPr/>
        <p:txBody>
          <a:bodyPr>
            <a:normAutofit/>
          </a:bodyPr>
          <a:lstStyle/>
          <a:p>
            <a:r>
              <a:rPr lang="en-US" sz="1600" dirty="0"/>
              <a:t> Introduction to Web applications and review of basic concepts: client-server architecture, three- and n-tier models, static versus dynamic pages, server-database </a:t>
            </a:r>
            <a:r>
              <a:rPr lang="en-US" sz="1600" dirty="0" smtClean="0"/>
              <a:t>connectivity</a:t>
            </a:r>
          </a:p>
          <a:p>
            <a:endParaRPr lang="en-US" sz="1600" dirty="0"/>
          </a:p>
          <a:p>
            <a:endParaRPr lang="en-US" sz="1600" dirty="0"/>
          </a:p>
          <a:p>
            <a:r>
              <a:rPr lang="en-US" sz="1600" dirty="0"/>
              <a:t>    Client-side technologies: HTTP protocol, HTML and related (CSS, JavaScript, </a:t>
            </a:r>
            <a:r>
              <a:rPr lang="en-US" sz="1600" dirty="0" smtClean="0"/>
              <a:t>   etc.)</a:t>
            </a:r>
          </a:p>
          <a:p>
            <a:endParaRPr lang="en-US" sz="1600" dirty="0"/>
          </a:p>
          <a:p>
            <a:r>
              <a:rPr lang="en-US" sz="1600" dirty="0"/>
              <a:t>    Using formal methods in the development of Web </a:t>
            </a:r>
            <a:r>
              <a:rPr lang="en-US" sz="1600" dirty="0" smtClean="0"/>
              <a:t>applications</a:t>
            </a:r>
          </a:p>
          <a:p>
            <a:endParaRPr lang="en-US" sz="1600" dirty="0"/>
          </a:p>
          <a:p>
            <a:r>
              <a:rPr lang="en-US" sz="1600" dirty="0"/>
              <a:t>    The Model-View-Controller (MVC) </a:t>
            </a:r>
            <a:r>
              <a:rPr lang="en-US" sz="1600" dirty="0" smtClean="0"/>
              <a:t>paradigm</a:t>
            </a:r>
          </a:p>
          <a:p>
            <a:endParaRPr lang="en-US" sz="1600" dirty="0"/>
          </a:p>
          <a:p>
            <a:r>
              <a:rPr lang="en-US" sz="1600" dirty="0"/>
              <a:t>    Web Services using </a:t>
            </a:r>
            <a:r>
              <a:rPr lang="en-US" sz="1600" dirty="0" err="1"/>
              <a:t>RESTful</a:t>
            </a:r>
            <a:endParaRPr lang="en-US" sz="1600" dirty="0"/>
          </a:p>
        </p:txBody>
      </p:sp>
    </p:spTree>
    <p:extLst>
      <p:ext uri="{BB962C8B-B14F-4D97-AF65-F5344CB8AC3E}">
        <p14:creationId xmlns:p14="http://schemas.microsoft.com/office/powerpoint/2010/main" val="1295118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a:t>
            </a:r>
            <a:endParaRPr lang="en-US" dirty="0"/>
          </a:p>
        </p:txBody>
      </p:sp>
      <p:sp>
        <p:nvSpPr>
          <p:cNvPr id="3" name="Content Placeholder 2"/>
          <p:cNvSpPr>
            <a:spLocks noGrp="1"/>
          </p:cNvSpPr>
          <p:nvPr>
            <p:ph idx="1"/>
          </p:nvPr>
        </p:nvSpPr>
        <p:spPr/>
        <p:txBody>
          <a:bodyPr>
            <a:normAutofit/>
          </a:bodyPr>
          <a:lstStyle/>
          <a:p>
            <a:endParaRPr lang="en-US" sz="1600" dirty="0" smtClean="0"/>
          </a:p>
          <a:p>
            <a:endParaRPr lang="en-US" sz="1600" dirty="0"/>
          </a:p>
          <a:p>
            <a:r>
              <a:rPr lang="en-US" sz="1600" dirty="0" smtClean="0"/>
              <a:t>    Introduction</a:t>
            </a:r>
            <a:r>
              <a:rPr lang="en-US" sz="1600" dirty="0"/>
              <a:t>: Semi-structured data</a:t>
            </a:r>
            <a:r>
              <a:rPr lang="en-US" sz="1600" dirty="0" smtClean="0"/>
              <a:t>.</a:t>
            </a:r>
          </a:p>
          <a:p>
            <a:endParaRPr lang="en-US" sz="1600" dirty="0"/>
          </a:p>
          <a:p>
            <a:r>
              <a:rPr lang="en-US" sz="1600" dirty="0"/>
              <a:t>    XML: core </a:t>
            </a:r>
            <a:r>
              <a:rPr lang="en-US" sz="1600" dirty="0" smtClean="0"/>
              <a:t>concepts</a:t>
            </a:r>
          </a:p>
          <a:p>
            <a:endParaRPr lang="en-US" sz="1600" dirty="0"/>
          </a:p>
          <a:p>
            <a:r>
              <a:rPr lang="en-US" sz="1600" dirty="0"/>
              <a:t>    DTDs, a simple schema language for XML </a:t>
            </a:r>
            <a:r>
              <a:rPr lang="en-US" sz="1600" dirty="0" smtClean="0"/>
              <a:t>documents</a:t>
            </a:r>
          </a:p>
          <a:p>
            <a:endParaRPr lang="en-US" sz="1600" dirty="0"/>
          </a:p>
          <a:p>
            <a:r>
              <a:rPr lang="en-US" sz="1600" dirty="0"/>
              <a:t>    </a:t>
            </a:r>
            <a:r>
              <a:rPr lang="en-US" sz="1600" dirty="0" err="1"/>
              <a:t>XPath</a:t>
            </a:r>
            <a:r>
              <a:rPr lang="en-US" sz="1600" dirty="0"/>
              <a:t>, a navigation language for XML </a:t>
            </a:r>
            <a:r>
              <a:rPr lang="en-US" sz="1600" dirty="0" smtClean="0"/>
              <a:t>documents</a:t>
            </a:r>
          </a:p>
          <a:p>
            <a:endParaRPr lang="en-US" sz="1600" dirty="0"/>
          </a:p>
          <a:p>
            <a:r>
              <a:rPr lang="en-US" sz="1600" dirty="0"/>
              <a:t>    XSLT, a transformation language for XML documents</a:t>
            </a:r>
          </a:p>
        </p:txBody>
      </p:sp>
    </p:spTree>
    <p:extLst>
      <p:ext uri="{BB962C8B-B14F-4D97-AF65-F5344CB8AC3E}">
        <p14:creationId xmlns:p14="http://schemas.microsoft.com/office/powerpoint/2010/main" val="48263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3</a:t>
            </a:r>
            <a:endParaRPr lang="en-US" dirty="0"/>
          </a:p>
        </p:txBody>
      </p:sp>
      <p:sp>
        <p:nvSpPr>
          <p:cNvPr id="3" name="Content Placeholder 2"/>
          <p:cNvSpPr>
            <a:spLocks noGrp="1"/>
          </p:cNvSpPr>
          <p:nvPr>
            <p:ph idx="1"/>
          </p:nvPr>
        </p:nvSpPr>
        <p:spPr/>
        <p:txBody>
          <a:bodyPr>
            <a:normAutofit/>
          </a:bodyPr>
          <a:lstStyle/>
          <a:p>
            <a:endParaRPr lang="en-US" sz="1600" dirty="0" smtClean="0"/>
          </a:p>
          <a:p>
            <a:endParaRPr lang="en-US" sz="1600" dirty="0"/>
          </a:p>
          <a:p>
            <a:endParaRPr lang="en-US" sz="1600" dirty="0" smtClean="0"/>
          </a:p>
          <a:p>
            <a:r>
              <a:rPr lang="en-US" sz="1600" dirty="0" smtClean="0"/>
              <a:t>    Introduction to the Semantic Web</a:t>
            </a:r>
          </a:p>
          <a:p>
            <a:endParaRPr lang="en-US" sz="1600" dirty="0" smtClean="0"/>
          </a:p>
          <a:p>
            <a:r>
              <a:rPr lang="en-US" sz="1600" dirty="0" smtClean="0"/>
              <a:t>    RDF and RDF-Schema</a:t>
            </a:r>
          </a:p>
          <a:p>
            <a:endParaRPr lang="en-US" sz="1600" dirty="0" smtClean="0"/>
          </a:p>
          <a:p>
            <a:r>
              <a:rPr lang="en-US" sz="1600" dirty="0" smtClean="0"/>
              <a:t>    Basics of knowledge representation and informal introduction to OWL</a:t>
            </a:r>
          </a:p>
          <a:p>
            <a:endParaRPr lang="en-US" sz="1600" dirty="0" smtClean="0"/>
          </a:p>
          <a:p>
            <a:r>
              <a:rPr lang="en-US" sz="1600" dirty="0" smtClean="0"/>
              <a:t>    Protégé</a:t>
            </a:r>
            <a:endParaRPr lang="en-US" sz="1600" dirty="0"/>
          </a:p>
        </p:txBody>
      </p:sp>
    </p:spTree>
    <p:extLst>
      <p:ext uri="{BB962C8B-B14F-4D97-AF65-F5344CB8AC3E}">
        <p14:creationId xmlns:p14="http://schemas.microsoft.com/office/powerpoint/2010/main" val="1925310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Server Architecture[2]</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6538" y="2667000"/>
            <a:ext cx="4149513"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416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3-Tier Architecture[2]</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38400" y="2743200"/>
            <a:ext cx="47625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4712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Multi-tiered Architecture[2]</a:t>
            </a:r>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2133600"/>
            <a:ext cx="3276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90589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533</TotalTime>
  <Words>415</Words>
  <Application>Microsoft Office PowerPoint</Application>
  <PresentationFormat>On-screen Show (4:3)</PresentationFormat>
  <Paragraphs>125</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Sketchbook</vt:lpstr>
      <vt:lpstr>Advanced Web Technologies</vt:lpstr>
      <vt:lpstr>Contents</vt:lpstr>
      <vt:lpstr>Course definition[1]</vt:lpstr>
      <vt:lpstr>Stage 1</vt:lpstr>
      <vt:lpstr>Stage 2</vt:lpstr>
      <vt:lpstr>Stage 3</vt:lpstr>
      <vt:lpstr>Client Server Architecture[2]</vt:lpstr>
      <vt:lpstr>3-Tier Architecture[2]</vt:lpstr>
      <vt:lpstr>Multi-tiered Architecture[2]</vt:lpstr>
      <vt:lpstr>HTTP</vt:lpstr>
      <vt:lpstr>HTTP</vt:lpstr>
      <vt:lpstr>Maintaining State</vt:lpstr>
      <vt:lpstr>Caching</vt:lpstr>
      <vt:lpstr>Caching (cont.)</vt:lpstr>
      <vt:lpstr>Caching (cont.)</vt:lpstr>
      <vt:lpstr>AJAX</vt:lpstr>
      <vt:lpstr>HTML</vt:lpstr>
      <vt:lpstr>Dynamic HTML</vt:lpstr>
      <vt:lpstr>XHTML</vt:lpstr>
      <vt:lpstr>References</vt:lpstr>
    </vt:vector>
  </TitlesOfParts>
  <Company>OASystems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Web Technologies</dc:title>
  <dc:creator>Faraz Ahmed</dc:creator>
  <cp:lastModifiedBy>Faraz Ahmed</cp:lastModifiedBy>
  <cp:revision>65</cp:revision>
  <dcterms:created xsi:type="dcterms:W3CDTF">2011-01-03T07:55:06Z</dcterms:created>
  <dcterms:modified xsi:type="dcterms:W3CDTF">2011-01-04T09:45:01Z</dcterms:modified>
</cp:coreProperties>
</file>